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4"/>
  </p:notesMasterIdLst>
  <p:handoutMasterIdLst>
    <p:handoutMasterId r:id="rId15"/>
  </p:handoutMasterIdLst>
  <p:sldIdLst>
    <p:sldId id="312" r:id="rId4"/>
    <p:sldId id="314" r:id="rId5"/>
    <p:sldId id="358" r:id="rId6"/>
    <p:sldId id="341" r:id="rId7"/>
    <p:sldId id="342" r:id="rId8"/>
    <p:sldId id="343" r:id="rId9"/>
    <p:sldId id="344" r:id="rId10"/>
    <p:sldId id="359" r:id="rId11"/>
    <p:sldId id="355" r:id="rId12"/>
    <p:sldId id="356" r:id="rId13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81"/>
    <a:srgbClr val="67171D"/>
    <a:srgbClr val="F26F21"/>
    <a:srgbClr val="00B09B"/>
    <a:srgbClr val="01BFF1"/>
    <a:srgbClr val="00A1DD"/>
    <a:srgbClr val="00C1F4"/>
    <a:srgbClr val="FCAE17"/>
    <a:srgbClr val="0073F2"/>
    <a:srgbClr val="007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17" autoAdjust="0"/>
    <p:restoredTop sz="96395" autoAdjust="0"/>
  </p:normalViewPr>
  <p:slideViewPr>
    <p:cSldViewPr showGuides="1">
      <p:cViewPr varScale="1">
        <p:scale>
          <a:sx n="147" d="100"/>
          <a:sy n="147" d="100"/>
        </p:scale>
        <p:origin x="924" y="108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" y="2004"/>
            <a:ext cx="9142497" cy="514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93204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171244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5789896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6922337" y="61547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A06B-CFDB-4B86-A38B-2382B61397EA}" type="datetime1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6476580" y="481077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88063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0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4588063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6912768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3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15.04.2025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15.04.2025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652" y="87474"/>
            <a:ext cx="7596844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D93D-F9B5-4A7A-8567-1C61FE40F3F3}" type="datetime1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41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Текст_1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87899" y="348272"/>
            <a:ext cx="336207" cy="336207"/>
          </a:xfrm>
          <a:prstGeom prst="rect">
            <a:avLst/>
          </a:prstGeom>
        </p:spPr>
      </p:pic>
      <p:cxnSp>
        <p:nvCxnSpPr>
          <p:cNvPr id="11" name="Straight Connector 19"/>
          <p:cNvCxnSpPr>
            <a:cxnSpLocks/>
          </p:cNvCxnSpPr>
          <p:nvPr userDrawn="1"/>
        </p:nvCxnSpPr>
        <p:spPr bwMode="auto">
          <a:xfrm>
            <a:off x="2474015" y="348272"/>
            <a:ext cx="0" cy="439695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/>
          <p:cNvCxnSpPr>
            <a:cxnSpLocks/>
          </p:cNvCxnSpPr>
          <p:nvPr userDrawn="1"/>
        </p:nvCxnSpPr>
        <p:spPr bwMode="auto">
          <a:xfrm>
            <a:off x="4574562" y="348272"/>
            <a:ext cx="0" cy="439695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/>
          <p:cNvCxnSpPr>
            <a:cxnSpLocks/>
          </p:cNvCxnSpPr>
          <p:nvPr userDrawn="1"/>
        </p:nvCxnSpPr>
        <p:spPr bwMode="auto">
          <a:xfrm>
            <a:off x="7707811" y="348272"/>
            <a:ext cx="0" cy="439695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 bwMode="auto">
          <a:xfrm>
            <a:off x="7807651" y="399209"/>
            <a:ext cx="503983" cy="2308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fld id="{32AF94B5-93D7-5247-B727-C7089232F508}" type="slidenum">
              <a:rPr lang="ru-RU" sz="1500">
                <a:solidFill>
                  <a:srgbClr val="102D69"/>
                </a:solidFill>
                <a:latin typeface="HSE Sans"/>
              </a:rPr>
              <a:pPr>
                <a:defRPr/>
              </a:pPr>
              <a:t>‹#›</a:t>
            </a:fld>
            <a:endParaRPr lang="ru-RU" sz="1500" dirty="0">
              <a:solidFill>
                <a:srgbClr val="102D69"/>
              </a:solidFill>
              <a:latin typeface="HSE Sans"/>
            </a:endParaRPr>
          </a:p>
        </p:txBody>
      </p:sp>
      <p:cxnSp>
        <p:nvCxnSpPr>
          <p:cNvPr id="19" name="Straight Connector 59"/>
          <p:cNvCxnSpPr>
            <a:cxnSpLocks/>
          </p:cNvCxnSpPr>
          <p:nvPr userDrawn="1"/>
        </p:nvCxnSpPr>
        <p:spPr bwMode="auto">
          <a:xfrm>
            <a:off x="8732901" y="348272"/>
            <a:ext cx="0" cy="439695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5013490" y="1085843"/>
            <a:ext cx="3243875" cy="3243830"/>
          </a:xfrm>
          <a:prstGeom prst="rect">
            <a:avLst/>
          </a:prstGeo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6858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defRPr sz="9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6858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ru-RU" sz="2100" dirty="0">
                <a:solidFill>
                  <a:schemeClr val="tx1"/>
                </a:solidFill>
                <a:latin typeface="HSE Sans"/>
              </a:rPr>
              <a:t>Чтобы слайд не выглядел пустым, сюда можно поставить иллюстрацию или фотографию</a:t>
            </a:r>
            <a:endParaRPr sz="2100" dirty="0">
              <a:solidFill>
                <a:schemeClr val="tx1"/>
              </a:solidFill>
              <a:latin typeface="HSE Sans"/>
            </a:endParaRPr>
          </a:p>
        </p:txBody>
      </p:sp>
      <p:sp>
        <p:nvSpPr>
          <p:cNvPr id="32" name="Заголовок 31"/>
          <p:cNvSpPr>
            <a:spLocks noGrp="1"/>
          </p:cNvSpPr>
          <p:nvPr>
            <p:ph type="title" hasCustomPrompt="1"/>
          </p:nvPr>
        </p:nvSpPr>
        <p:spPr bwMode="auto">
          <a:xfrm>
            <a:off x="439424" y="1085843"/>
            <a:ext cx="3934170" cy="582769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1800" b="0" i="0">
                <a:latin typeface="HSE Sans"/>
              </a:defRPr>
            </a:lvl1pPr>
          </a:lstStyle>
          <a:p>
            <a:pPr>
              <a:defRPr/>
            </a:pPr>
            <a:r>
              <a:rPr lang="ru-RU" sz="1800" dirty="0">
                <a:solidFill>
                  <a:srgbClr val="102D69"/>
                </a:solidFill>
                <a:latin typeface="HSE Sans"/>
              </a:rPr>
              <a:t>Заголовок может быть набран</a:t>
            </a:r>
            <a:br>
              <a:rPr lang="ru-RU" sz="1800" dirty="0">
                <a:solidFill>
                  <a:srgbClr val="102D69"/>
                </a:solidFill>
                <a:latin typeface="HSE Sans"/>
              </a:rPr>
            </a:br>
            <a:r>
              <a:rPr lang="ru-RU" sz="1800" dirty="0">
                <a:solidFill>
                  <a:srgbClr val="102D69"/>
                </a:solidFill>
                <a:latin typeface="HSE Sans"/>
              </a:rPr>
              <a:t>в две или три строки</a:t>
            </a:r>
            <a:r>
              <a:rPr lang="en-GB" sz="1800" dirty="0">
                <a:solidFill>
                  <a:srgbClr val="102D69"/>
                </a:solidFill>
                <a:latin typeface="HSE Sans"/>
              </a:rPr>
              <a:t> (24 pt)</a:t>
            </a:r>
            <a:endParaRPr lang="ru-RU" sz="1800" dirty="0">
              <a:solidFill>
                <a:srgbClr val="102D69"/>
              </a:solidFill>
              <a:latin typeface="HSE Sans"/>
            </a:endParaRPr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39423" y="1784747"/>
            <a:ext cx="3934171" cy="2544926"/>
          </a:xfrm>
        </p:spPr>
        <p:txBody>
          <a:bodyPr lIns="0" tIns="0" rIns="0">
            <a:normAutofit/>
          </a:bodyPr>
          <a:lstStyle>
            <a:lvl1pPr marL="0" marR="0" indent="0" algn="l" defTabSz="68580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defRPr sz="1000" b="0" i="0">
                <a:solidFill>
                  <a:srgbClr val="0E2D69"/>
                </a:solidFill>
                <a:latin typeface="HSE Sans"/>
              </a:defRPr>
            </a:lvl1pPr>
            <a:lvl2pPr marL="342900" indent="0" algn="l">
              <a:lnSpc>
                <a:spcPct val="100000"/>
              </a:lnSpc>
              <a:spcBef>
                <a:spcPts val="750"/>
              </a:spcBef>
              <a:buFont typeface="Arial"/>
              <a:buNone/>
              <a:defRPr sz="1000" b="0" i="0">
                <a:solidFill>
                  <a:srgbClr val="0E2D69"/>
                </a:solidFill>
                <a:latin typeface="HSE Sans"/>
              </a:defRPr>
            </a:lvl2pPr>
            <a:lvl3pPr marL="685800" indent="0" algn="l">
              <a:lnSpc>
                <a:spcPct val="100000"/>
              </a:lnSpc>
              <a:spcBef>
                <a:spcPts val="750"/>
              </a:spcBef>
              <a:buFont typeface="Arial"/>
              <a:buNone/>
              <a:defRPr sz="1000" b="0" i="0">
                <a:solidFill>
                  <a:srgbClr val="0E2D69"/>
                </a:solidFill>
                <a:latin typeface="HSE Sans"/>
              </a:defRPr>
            </a:lvl3pPr>
            <a:lvl4pPr marL="1028700" indent="0" algn="l">
              <a:lnSpc>
                <a:spcPct val="100000"/>
              </a:lnSpc>
              <a:spcBef>
                <a:spcPts val="750"/>
              </a:spcBef>
              <a:buFont typeface="Arial"/>
              <a:buNone/>
              <a:defRPr sz="1000" b="0" i="0">
                <a:solidFill>
                  <a:srgbClr val="0E2D69"/>
                </a:solidFill>
                <a:latin typeface="HSE Sans"/>
              </a:defRPr>
            </a:lvl4pPr>
            <a:lvl5pPr marL="1371600" indent="0" algn="l">
              <a:lnSpc>
                <a:spcPct val="100000"/>
              </a:lnSpc>
              <a:spcBef>
                <a:spcPts val="750"/>
              </a:spcBef>
              <a:buFont typeface="Arial"/>
              <a:buNone/>
              <a:defRPr sz="1000" b="0" i="0">
                <a:solidFill>
                  <a:srgbClr val="0E2D69"/>
                </a:solidFill>
                <a:latin typeface="HSE Sans"/>
              </a:defRPr>
            </a:lvl5pPr>
          </a:lstStyle>
          <a:p>
            <a:pPr lvl="0">
              <a:defRPr/>
            </a:pPr>
            <a:r>
              <a:rPr lang="ru-RU"/>
              <a:t>Небольшие куски текста (13</a:t>
            </a:r>
            <a:r>
              <a:rPr lang="en-US"/>
              <a:t>pt) </a:t>
            </a:r>
            <a:r>
              <a:rPr lang="ru-RU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  <a:endParaRPr/>
          </a:p>
        </p:txBody>
      </p:sp>
      <p:sp>
        <p:nvSpPr>
          <p:cNvPr id="38" name="Текст 3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857767" y="405678"/>
            <a:ext cx="1426369" cy="311944"/>
          </a:xfrm>
        </p:spPr>
        <p:txBody>
          <a:bodyPr lIns="0" tIns="0" rIns="0" bIns="0">
            <a:noAutofit/>
          </a:bodyPr>
          <a:lstStyle>
            <a:lvl1pPr marL="0" marR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800" b="0" i="0">
                <a:latin typeface="HSE Sans"/>
              </a:defRPr>
            </a:lvl1pPr>
            <a:lvl2pPr marL="342900" indent="0">
              <a:lnSpc>
                <a:spcPct val="100000"/>
              </a:lnSpc>
              <a:buNone/>
              <a:defRPr sz="800" b="0" i="0">
                <a:latin typeface="HSE Sans"/>
              </a:defRPr>
            </a:lvl2pPr>
            <a:lvl3pPr marL="685800" indent="0">
              <a:lnSpc>
                <a:spcPct val="100000"/>
              </a:lnSpc>
              <a:buNone/>
              <a:defRPr sz="800" b="0" i="0">
                <a:latin typeface="HSE Sans"/>
              </a:defRPr>
            </a:lvl3pPr>
            <a:lvl4pPr marL="1028700" indent="0">
              <a:lnSpc>
                <a:spcPct val="100000"/>
              </a:lnSpc>
              <a:buNone/>
              <a:defRPr sz="800" b="0" i="0">
                <a:latin typeface="HSE Sans"/>
              </a:defRPr>
            </a:lvl4pPr>
            <a:lvl5pPr marL="1371600" indent="0">
              <a:lnSpc>
                <a:spcPct val="100000"/>
              </a:lnSpc>
              <a:buNone/>
              <a:defRPr sz="800" b="0" i="0">
                <a:latin typeface="HSE Sans"/>
              </a:defRPr>
            </a:lvl5pPr>
          </a:lstStyle>
          <a:p>
            <a:pPr marL="0" marR="0" lvl="0" indent="0" algn="l" defTabSz="68580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ru-RU" sz="800" dirty="0">
                <a:latin typeface="HSE Sans"/>
              </a:rPr>
              <a:t>Название подразделения</a:t>
            </a:r>
            <a:br>
              <a:rPr lang="ru-RU" sz="800" dirty="0">
                <a:latin typeface="HSE Sans"/>
              </a:rPr>
            </a:br>
            <a:r>
              <a:rPr lang="ru-RU" sz="800" dirty="0">
                <a:latin typeface="HSE Sans"/>
              </a:rPr>
              <a:t>в две или три строки</a:t>
            </a:r>
            <a:r>
              <a:rPr lang="en-GB" sz="800" dirty="0">
                <a:latin typeface="HSE Sans"/>
              </a:rPr>
              <a:t> (10pt)</a:t>
            </a:r>
            <a:endParaRPr lang="ru-RU" sz="800" dirty="0">
              <a:latin typeface="HSE Sans"/>
            </a:endParaRPr>
          </a:p>
        </p:txBody>
      </p:sp>
      <p:sp>
        <p:nvSpPr>
          <p:cNvPr id="40" name="Текст 39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594372" y="411540"/>
            <a:ext cx="1552575" cy="30608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0E2D69"/>
                </a:solidFill>
                <a:latin typeface="HSE Sans"/>
              </a:defRPr>
            </a:lvl1pPr>
            <a:lvl2pPr marL="342900" indent="0">
              <a:buNone/>
              <a:defRPr sz="800" b="0" i="0">
                <a:solidFill>
                  <a:srgbClr val="0E2D69"/>
                </a:solidFill>
                <a:latin typeface="HSE Sans"/>
              </a:defRPr>
            </a:lvl2pPr>
            <a:lvl3pPr marL="685800" indent="0">
              <a:buNone/>
              <a:defRPr sz="800" b="0" i="0">
                <a:solidFill>
                  <a:srgbClr val="0E2D69"/>
                </a:solidFill>
                <a:latin typeface="HSE Sans"/>
              </a:defRPr>
            </a:lvl3pPr>
            <a:lvl4pPr marL="1028700" indent="0">
              <a:buNone/>
              <a:defRPr sz="800" b="0" i="0">
                <a:solidFill>
                  <a:srgbClr val="0E2D69"/>
                </a:solidFill>
                <a:latin typeface="HSE Sans"/>
              </a:defRPr>
            </a:lvl4pPr>
            <a:lvl5pPr marL="1371600" indent="0">
              <a:buNone/>
              <a:defRPr sz="800" b="0" i="0">
                <a:solidFill>
                  <a:srgbClr val="0E2D69"/>
                </a:solidFill>
                <a:latin typeface="HSE Sans"/>
              </a:defRPr>
            </a:lvl5pPr>
          </a:lstStyle>
          <a:p>
            <a:pPr>
              <a:defRPr/>
            </a:pPr>
            <a:r>
              <a:rPr lang="ru-RU" sz="800" dirty="0">
                <a:latin typeface="HSE Sans"/>
              </a:rPr>
              <a:t>Название презентации может быть набрано в две или три строки</a:t>
            </a:r>
            <a:r>
              <a:rPr lang="en-GB" sz="800" dirty="0">
                <a:latin typeface="HSE Sans"/>
              </a:rPr>
              <a:t> (10pt)</a:t>
            </a:r>
            <a:endParaRPr lang="ru-RU" sz="800" dirty="0">
              <a:latin typeface="HSE Sans"/>
            </a:endParaRPr>
          </a:p>
        </p:txBody>
      </p:sp>
      <p:sp>
        <p:nvSpPr>
          <p:cNvPr id="41" name="Текст 39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4694919" y="411540"/>
            <a:ext cx="1552575" cy="30608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0E2D69"/>
                </a:solidFill>
                <a:latin typeface="HSE Sans"/>
              </a:defRPr>
            </a:lvl1pPr>
            <a:lvl2pPr marL="342900" indent="0">
              <a:buNone/>
              <a:defRPr sz="800" b="0" i="0">
                <a:solidFill>
                  <a:srgbClr val="0E2D69"/>
                </a:solidFill>
                <a:latin typeface="HSE Sans"/>
              </a:defRPr>
            </a:lvl2pPr>
            <a:lvl3pPr marL="685800" indent="0">
              <a:buNone/>
              <a:defRPr sz="800" b="0" i="0">
                <a:solidFill>
                  <a:srgbClr val="0E2D69"/>
                </a:solidFill>
                <a:latin typeface="HSE Sans"/>
              </a:defRPr>
            </a:lvl3pPr>
            <a:lvl4pPr marL="1028700" indent="0">
              <a:buNone/>
              <a:defRPr sz="800" b="0" i="0">
                <a:solidFill>
                  <a:srgbClr val="0E2D69"/>
                </a:solidFill>
                <a:latin typeface="HSE Sans"/>
              </a:defRPr>
            </a:lvl4pPr>
            <a:lvl5pPr marL="1371600" indent="0">
              <a:buNone/>
              <a:defRPr sz="800" b="0" i="0">
                <a:solidFill>
                  <a:srgbClr val="0E2D69"/>
                </a:solidFill>
                <a:latin typeface="HSE Sans"/>
              </a:defRPr>
            </a:lvl5pPr>
          </a:lstStyle>
          <a:p>
            <a:pPr>
              <a:defRPr/>
            </a:pPr>
            <a:r>
              <a:rPr lang="ru-RU" sz="800" dirty="0">
                <a:latin typeface="HSE Sans"/>
              </a:rPr>
              <a:t>Название раздела может быть набрано в две или три строки</a:t>
            </a:r>
            <a:r>
              <a:rPr lang="en-GB" sz="800" dirty="0">
                <a:latin typeface="HSE Sans"/>
              </a:rPr>
              <a:t> (10pt)</a:t>
            </a:r>
            <a:endParaRPr lang="ru-RU" sz="800" dirty="0">
              <a:latin typeface="HSE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4CB-239E-4355-B891-05A612BCD219}" type="datetime1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15.04.2025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463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4737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2463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0981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-2110"/>
            <a:ext cx="1350987" cy="514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  <p:sldLayoutId id="2147483671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D8A628-F7D6-40A4-B52C-3C06CD20594D}"/>
              </a:ext>
            </a:extLst>
          </p:cNvPr>
          <p:cNvSpPr txBox="1"/>
          <p:nvPr/>
        </p:nvSpPr>
        <p:spPr>
          <a:xfrm>
            <a:off x="1007604" y="1743658"/>
            <a:ext cx="734481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Всероссийский форум</a:t>
            </a:r>
          </a:p>
          <a:p>
            <a:pPr algn="ctr"/>
            <a:endParaRPr lang="ru-RU" sz="22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«Особенности интеграции гуманитарного и технологического образования в практике гимназии»</a:t>
            </a:r>
          </a:p>
          <a:p>
            <a:pPr algn="ctr"/>
            <a:endParaRPr lang="ru-RU" sz="22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93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730303" y="1563638"/>
            <a:ext cx="45719" cy="294737"/>
          </a:xfrm>
        </p:spPr>
        <p:txBody>
          <a:bodyPr>
            <a:normAutofit/>
          </a:bodyPr>
          <a:lstStyle/>
          <a:p>
            <a:pPr algn="ctr"/>
            <a:endParaRPr lang="ru-RU" sz="1500" dirty="0">
              <a:solidFill>
                <a:srgbClr val="00206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008" y="1167594"/>
            <a:ext cx="1463743" cy="155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 descr="https://www.qrrd.ru/qr/418c167934662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2169" y="3221600"/>
            <a:ext cx="1350150" cy="1350152"/>
          </a:xfrm>
          <a:prstGeom prst="rect">
            <a:avLst/>
          </a:prstGeom>
          <a:noFill/>
        </p:spPr>
      </p:pic>
      <p:sp>
        <p:nvSpPr>
          <p:cNvPr id="14" name="Заголовок 2"/>
          <p:cNvSpPr txBox="1">
            <a:spLocks/>
          </p:cNvSpPr>
          <p:nvPr/>
        </p:nvSpPr>
        <p:spPr bwMode="auto">
          <a:xfrm>
            <a:off x="1727684" y="2827334"/>
            <a:ext cx="6048672" cy="8965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algn="ctr"/>
            <a:r>
              <a:rPr lang="ru-RU" sz="1500" b="1" dirty="0">
                <a:latin typeface="HSE Sans"/>
              </a:rPr>
              <a:t>                      Образовательная Сессия «</a:t>
            </a:r>
            <a:r>
              <a:rPr lang="en-US" sz="1500" b="1" dirty="0" err="1">
                <a:latin typeface="HSE Sans"/>
              </a:rPr>
              <a:t>Linguistic_Lab</a:t>
            </a:r>
            <a:r>
              <a:rPr lang="ru-RU" sz="1500" b="1" dirty="0">
                <a:latin typeface="HSE Sans"/>
              </a:rPr>
              <a:t>»</a:t>
            </a:r>
            <a:endParaRPr lang="en-US" sz="1500" b="1" dirty="0">
              <a:latin typeface="HSE Sans"/>
            </a:endParaRPr>
          </a:p>
        </p:txBody>
      </p:sp>
      <p:sp>
        <p:nvSpPr>
          <p:cNvPr id="16" name="Заголовок 2"/>
          <p:cNvSpPr txBox="1">
            <a:spLocks/>
          </p:cNvSpPr>
          <p:nvPr/>
        </p:nvSpPr>
        <p:spPr bwMode="auto">
          <a:xfrm>
            <a:off x="3491880" y="2751770"/>
            <a:ext cx="3934170" cy="58276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algn="ctr"/>
            <a:endParaRPr lang="ru-RU" sz="1500" b="1" dirty="0">
              <a:latin typeface="HSE Sans"/>
            </a:endParaRP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13"/>
          </p:nvPr>
        </p:nvSpPr>
        <p:spPr>
          <a:xfrm>
            <a:off x="2699792" y="411510"/>
            <a:ext cx="1426369" cy="311944"/>
          </a:xfrm>
        </p:spPr>
        <p:txBody>
          <a:bodyPr/>
          <a:lstStyle/>
          <a:p>
            <a:r>
              <a:rPr lang="ru-RU" dirty="0"/>
              <a:t>ГБОУ гимназия №24 имени И.А. Крылова Санкт-Петербурга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3"/>
          </p:nvPr>
        </p:nvSpPr>
        <p:spPr>
          <a:xfrm>
            <a:off x="4824028" y="411510"/>
            <a:ext cx="1426369" cy="311944"/>
          </a:xfrm>
        </p:spPr>
        <p:txBody>
          <a:bodyPr/>
          <a:lstStyle/>
          <a:p>
            <a:r>
              <a:rPr lang="ru-RU" dirty="0"/>
              <a:t>ГБОУ гимназия №24 имени И.А. Крылова Санкт-Петербурга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31490"/>
            <a:ext cx="614680" cy="65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96036" y="1347615"/>
            <a:ext cx="4140460" cy="2016224"/>
          </a:xfrm>
        </p:spPr>
        <p:txBody>
          <a:bodyPr>
            <a:noAutofit/>
          </a:bodyPr>
          <a:lstStyle/>
          <a:p>
            <a:r>
              <a:rPr lang="ru-RU" sz="1600" dirty="0"/>
              <a:t> Образовательная Сессия  «</a:t>
            </a:r>
            <a:r>
              <a:rPr lang="ru-RU" sz="1600" dirty="0" err="1"/>
              <a:t>Linguistic_Lab</a:t>
            </a:r>
            <a:r>
              <a:rPr lang="ru-RU" sz="1600" dirty="0"/>
              <a:t>»</a:t>
            </a:r>
            <a:br>
              <a:rPr lang="ru-RU" sz="1600" dirty="0"/>
            </a:br>
            <a:br>
              <a:rPr lang="ru-RU" sz="1600" dirty="0"/>
            </a:br>
            <a:r>
              <a:rPr lang="ru-RU" sz="1600" i="1" dirty="0"/>
              <a:t>Царицына Татьяна Юрьевна, учитель английского языка, методист </a:t>
            </a:r>
            <a:br>
              <a:rPr lang="ru-RU" sz="1600" dirty="0"/>
            </a:br>
            <a:br>
              <a:rPr lang="ru-RU" sz="1600" dirty="0"/>
            </a:br>
            <a:endParaRPr lang="ru-RU" sz="1600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55392F-B4A1-464F-9E68-495EC6C8625F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7744" y="1563638"/>
            <a:ext cx="1463743" cy="155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97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139702"/>
            <a:ext cx="8229600" cy="85725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12-16 декабря 2022 года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11660" y="195486"/>
            <a:ext cx="727280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Городская образовательная сессия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Linguistic_Lab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un9-8.userapi.com/impg/cZx6AbKxF1zZnZtk0FzMw4g_DHFu82NMVLPLxw/zmIc-WhX2JQ.jpg?size=1024x1024&amp;quality=95&amp;sign=e6dba0c6f417fdef82fa35deba855595&amp;type=album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 rot="19163677">
            <a:off x="1464073" y="3532944"/>
            <a:ext cx="1944216" cy="1458162"/>
          </a:xfrm>
          <a:prstGeom prst="rect">
            <a:avLst/>
          </a:prstGeom>
          <a:noFill/>
        </p:spPr>
      </p:pic>
      <p:pic>
        <p:nvPicPr>
          <p:cNvPr id="7" name="Picture 2" descr="https://sun9-8.userapi.com/impg/cZx6AbKxF1zZnZtk0FzMw4g_DHFu82NMVLPLxw/zmIc-WhX2JQ.jpg?size=1024x1024&amp;quality=95&amp;sign=e6dba0c6f417fdef82fa35deba855595&amp;type=album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 rot="19163677">
            <a:off x="3408289" y="3532944"/>
            <a:ext cx="1944216" cy="1458162"/>
          </a:xfrm>
          <a:prstGeom prst="rect">
            <a:avLst/>
          </a:prstGeom>
          <a:noFill/>
        </p:spPr>
      </p:pic>
      <p:pic>
        <p:nvPicPr>
          <p:cNvPr id="8" name="Picture 2" descr="https://sun9-8.userapi.com/impg/cZx6AbKxF1zZnZtk0FzMw4g_DHFu82NMVLPLxw/zmIc-WhX2JQ.jpg?size=1024x1024&amp;quality=95&amp;sign=e6dba0c6f417fdef82fa35deba855595&amp;type=album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 rot="19163677">
            <a:off x="5280499" y="3640954"/>
            <a:ext cx="1944216" cy="1458162"/>
          </a:xfrm>
          <a:prstGeom prst="rect">
            <a:avLst/>
          </a:prstGeom>
          <a:noFill/>
        </p:spPr>
      </p:pic>
      <p:pic>
        <p:nvPicPr>
          <p:cNvPr id="9" name="Picture 2" descr="https://sun9-8.userapi.com/impg/cZx6AbKxF1zZnZtk0FzMw4g_DHFu82NMVLPLxw/zmIc-WhX2JQ.jpg?size=1024x1024&amp;quality=95&amp;sign=e6dba0c6f417fdef82fa35deba855595&amp;type=album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 rot="19163677">
            <a:off x="7188710" y="3712963"/>
            <a:ext cx="1944216" cy="1458162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231490"/>
            <a:ext cx="614680" cy="65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626006" y="411510"/>
            <a:ext cx="850233" cy="19236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800" dirty="0">
                <a:latin typeface="HSE Sans"/>
                <a:ea typeface="HGHeiseiKakugothictaiW3" pitchFamily="49" charset="-128"/>
              </a:rPr>
              <a:t>Linguistics</a:t>
            </a:r>
            <a:r>
              <a:rPr lang="ru-RU" sz="800" dirty="0">
                <a:latin typeface="HSE Sans"/>
                <a:ea typeface="HGHeiseiKakugothictaiW3" pitchFamily="49" charset="-128"/>
              </a:rPr>
              <a:t>_</a:t>
            </a:r>
            <a:r>
              <a:rPr lang="en-US" sz="800" dirty="0">
                <a:latin typeface="HSE Sans"/>
                <a:ea typeface="HGHeiseiKakugothictaiW3" pitchFamily="49" charset="-128"/>
              </a:rPr>
              <a:t>Lab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4"/>
          </p:nvPr>
        </p:nvSpPr>
        <p:spPr>
          <a:xfrm>
            <a:off x="2594372" y="411540"/>
            <a:ext cx="1552575" cy="306082"/>
          </a:xfrm>
        </p:spPr>
        <p:txBody>
          <a:bodyPr/>
          <a:lstStyle/>
          <a:p>
            <a:r>
              <a:rPr lang="ru-RU" dirty="0"/>
              <a:t>Образовательная сессия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 l="25347" t="36537" r="8201" b="13530"/>
          <a:stretch>
            <a:fillRect/>
          </a:stretch>
        </p:blipFill>
        <p:spPr bwMode="auto">
          <a:xfrm>
            <a:off x="2159732" y="1059582"/>
            <a:ext cx="6048672" cy="3751508"/>
          </a:xfrm>
          <a:prstGeom prst="rect">
            <a:avLst/>
          </a:prstGeom>
          <a:ln w="1270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231490"/>
            <a:ext cx="614680" cy="65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l="23438" t="34722" r="7031" b="13889"/>
          <a:stretch>
            <a:fillRect/>
          </a:stretch>
        </p:blipFill>
        <p:spPr bwMode="auto">
          <a:xfrm>
            <a:off x="1547665" y="915566"/>
            <a:ext cx="7344816" cy="411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626006" y="411510"/>
            <a:ext cx="850233" cy="19236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800" dirty="0">
                <a:latin typeface="HSE Sans"/>
                <a:ea typeface="HGHeiseiKakugothictaiW3" pitchFamily="49" charset="-128"/>
              </a:rPr>
              <a:t>Linguistics</a:t>
            </a:r>
            <a:r>
              <a:rPr lang="ru-RU" sz="800" dirty="0">
                <a:latin typeface="HSE Sans"/>
                <a:ea typeface="HGHeiseiKakugothictaiW3" pitchFamily="49" charset="-128"/>
              </a:rPr>
              <a:t>_</a:t>
            </a:r>
            <a:r>
              <a:rPr lang="en-US" sz="800" dirty="0">
                <a:latin typeface="HSE Sans"/>
                <a:ea typeface="HGHeiseiKakugothictaiW3" pitchFamily="49" charset="-128"/>
              </a:rPr>
              <a:t>Lab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4"/>
          </p:nvPr>
        </p:nvSpPr>
        <p:spPr>
          <a:xfrm>
            <a:off x="2594372" y="411540"/>
            <a:ext cx="1552575" cy="306082"/>
          </a:xfrm>
        </p:spPr>
        <p:txBody>
          <a:bodyPr/>
          <a:lstStyle/>
          <a:p>
            <a:r>
              <a:rPr lang="ru-RU" dirty="0"/>
              <a:t>Образовательная сессия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231490"/>
            <a:ext cx="614680" cy="65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23392" t="34416" r="7237" b="12525"/>
          <a:stretch>
            <a:fillRect/>
          </a:stretch>
        </p:blipFill>
        <p:spPr bwMode="auto">
          <a:xfrm>
            <a:off x="1547663" y="1167594"/>
            <a:ext cx="3937269" cy="2844316"/>
          </a:xfrm>
          <a:prstGeom prst="rect">
            <a:avLst/>
          </a:prstGeom>
          <a:ln w="1270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626006" y="411510"/>
            <a:ext cx="850233" cy="19236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800" dirty="0">
                <a:latin typeface="HSE Sans"/>
                <a:ea typeface="HGHeiseiKakugothictaiW3" pitchFamily="49" charset="-128"/>
              </a:rPr>
              <a:t>Linguistics</a:t>
            </a:r>
            <a:r>
              <a:rPr lang="ru-RU" sz="800" dirty="0">
                <a:latin typeface="HSE Sans"/>
                <a:ea typeface="HGHeiseiKakugothictaiW3" pitchFamily="49" charset="-128"/>
              </a:rPr>
              <a:t>_</a:t>
            </a:r>
            <a:r>
              <a:rPr lang="en-US" sz="800" dirty="0">
                <a:latin typeface="HSE Sans"/>
                <a:ea typeface="HGHeiseiKakugothictaiW3" pitchFamily="49" charset="-128"/>
              </a:rPr>
              <a:t>Lab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4"/>
          </p:nvPr>
        </p:nvSpPr>
        <p:spPr>
          <a:xfrm>
            <a:off x="2594372" y="411540"/>
            <a:ext cx="1552575" cy="306082"/>
          </a:xfrm>
        </p:spPr>
        <p:txBody>
          <a:bodyPr/>
          <a:lstStyle/>
          <a:p>
            <a:r>
              <a:rPr lang="ru-RU" dirty="0"/>
              <a:t>Образовательная сессия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24324" t="35334" r="8784" b="13513"/>
          <a:stretch>
            <a:fillRect/>
          </a:stretch>
        </p:blipFill>
        <p:spPr bwMode="auto">
          <a:xfrm>
            <a:off x="5796136" y="2535746"/>
            <a:ext cx="3040100" cy="2287245"/>
          </a:xfrm>
          <a:prstGeom prst="rect">
            <a:avLst/>
          </a:prstGeom>
          <a:ln w="1270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231490"/>
            <a:ext cx="614680" cy="65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sun9-59.userapi.com/impg/TXoCVk-PmX3hVrV6tQj0oNmoU6sFgdw9VynDAw/XrUkBKtX9Uo.jpg?size=1280x960&amp;quality=95&amp;sign=998b7bb7191d5a627dbb3adb0b717d1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9083" y="1383618"/>
            <a:ext cx="4599379" cy="3294366"/>
          </a:xfrm>
          <a:prstGeom prst="rect">
            <a:avLst/>
          </a:prstGeom>
          <a:ln w="1270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75656" y="1851670"/>
            <a:ext cx="2484276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37 участников образовательной Сессии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26006" y="411510"/>
            <a:ext cx="850233" cy="19236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800" dirty="0">
                <a:latin typeface="HSE Sans"/>
                <a:ea typeface="HGHeiseiKakugothictaiW3" pitchFamily="49" charset="-128"/>
              </a:rPr>
              <a:t>Linguistics</a:t>
            </a:r>
            <a:r>
              <a:rPr lang="ru-RU" sz="800" dirty="0">
                <a:latin typeface="HSE Sans"/>
                <a:ea typeface="HGHeiseiKakugothictaiW3" pitchFamily="49" charset="-128"/>
              </a:rPr>
              <a:t>_</a:t>
            </a:r>
            <a:r>
              <a:rPr lang="en-US" sz="800" dirty="0">
                <a:latin typeface="HSE Sans"/>
                <a:ea typeface="HGHeiseiKakugothictaiW3" pitchFamily="49" charset="-128"/>
              </a:rPr>
              <a:t>Lab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4"/>
          </p:nvPr>
        </p:nvSpPr>
        <p:spPr>
          <a:xfrm>
            <a:off x="2594372" y="411540"/>
            <a:ext cx="1552575" cy="306082"/>
          </a:xfrm>
        </p:spPr>
        <p:txBody>
          <a:bodyPr/>
          <a:lstStyle/>
          <a:p>
            <a:r>
              <a:rPr lang="ru-RU" dirty="0"/>
              <a:t>Образовательная сессия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231490"/>
            <a:ext cx="614680" cy="65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22975" t="35211" r="9683" b="12676"/>
          <a:stretch>
            <a:fillRect/>
          </a:stretch>
        </p:blipFill>
        <p:spPr bwMode="auto">
          <a:xfrm>
            <a:off x="1619672" y="375506"/>
            <a:ext cx="7095560" cy="4392488"/>
          </a:xfrm>
          <a:prstGeom prst="rect">
            <a:avLst/>
          </a:prstGeom>
          <a:ln w="1270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231490"/>
            <a:ext cx="614680" cy="65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07804" y="1023578"/>
            <a:ext cx="4482498" cy="58276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Взаимодействуем и учимся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9692" y="1743658"/>
            <a:ext cx="2592288" cy="7560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400" dirty="0"/>
              <a:t>Учитель - ученик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75656" y="2823778"/>
            <a:ext cx="2592288" cy="7560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400" dirty="0"/>
              <a:t>Ученик - учитель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88124" y="1671650"/>
            <a:ext cx="2592288" cy="7560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400" dirty="0"/>
              <a:t>Ученик - ученик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12160" y="2751770"/>
            <a:ext cx="2844316" cy="7560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400" dirty="0"/>
              <a:t>Студент - ученик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9692" y="3939902"/>
            <a:ext cx="2592288" cy="7560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400" dirty="0"/>
              <a:t>Школа - </a:t>
            </a:r>
            <a:r>
              <a:rPr lang="ru-RU" sz="2400" dirty="0" err="1"/>
              <a:t>школа</a:t>
            </a:r>
            <a:endParaRPr lang="ru-RU" sz="2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80112" y="3903898"/>
            <a:ext cx="2952328" cy="7560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400" dirty="0"/>
              <a:t>Учитель - </a:t>
            </a:r>
            <a:r>
              <a:rPr lang="ru-RU" sz="2400" dirty="0" err="1"/>
              <a:t>учитель</a:t>
            </a:r>
            <a:endParaRPr lang="ru-RU" sz="24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9972" y="2355726"/>
            <a:ext cx="1463743" cy="155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Текст 4"/>
          <p:cNvSpPr>
            <a:spLocks noGrp="1"/>
          </p:cNvSpPr>
          <p:nvPr>
            <p:ph type="body" sz="quarter" idx="13"/>
          </p:nvPr>
        </p:nvSpPr>
        <p:spPr>
          <a:xfrm>
            <a:off x="2807804" y="375506"/>
            <a:ext cx="1426369" cy="311944"/>
          </a:xfrm>
        </p:spPr>
        <p:txBody>
          <a:bodyPr/>
          <a:lstStyle/>
          <a:p>
            <a:r>
              <a:rPr lang="ru-RU" dirty="0"/>
              <a:t>ГБОУ гимназия №24 имени И.А. Крылова Санкт-Петербурга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3"/>
          </p:nvPr>
        </p:nvSpPr>
        <p:spPr>
          <a:xfrm>
            <a:off x="4896036" y="339502"/>
            <a:ext cx="1426369" cy="311944"/>
          </a:xfrm>
        </p:spPr>
        <p:txBody>
          <a:bodyPr/>
          <a:lstStyle/>
          <a:p>
            <a:r>
              <a:rPr lang="ru-RU" dirty="0"/>
              <a:t>ГБОУ гимназия №24 имени И.А. Крылова Санкт-Петербурга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31490"/>
            <a:ext cx="614680" cy="65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12817</TotalTime>
  <Words>142</Words>
  <Application>Microsoft Office PowerPoint</Application>
  <PresentationFormat>Экран (16:9)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HSE Sans</vt:lpstr>
      <vt:lpstr>Open Sans Semibold</vt:lpstr>
      <vt:lpstr>Times New Roman</vt:lpstr>
      <vt:lpstr>Тема Office</vt:lpstr>
      <vt:lpstr>Презентация PowerPoint</vt:lpstr>
      <vt:lpstr> Образовательная Сессия  «Linguistic_Lab»  Царицына Татьяна Юрьевна, учитель английского языка, методист   </vt:lpstr>
      <vt:lpstr>12-16 декабря 2022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Взаимодействуем и учимся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Татьяна Царицына</cp:lastModifiedBy>
  <cp:revision>340</cp:revision>
  <cp:lastPrinted>2017-03-30T08:39:18Z</cp:lastPrinted>
  <dcterms:created xsi:type="dcterms:W3CDTF">2017-03-23T13:26:11Z</dcterms:created>
  <dcterms:modified xsi:type="dcterms:W3CDTF">2025-04-15T08:37:46Z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